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p4" ContentType="video/mp4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5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Relationship Id="rId4" Type="http://schemas.openxmlformats.org/officeDocument/2006/relationships/image" Target="../media/image4.png"  /><Relationship Id="rId5" Type="http://schemas.openxmlformats.org/officeDocument/2006/relationships/image" Target="../media/image5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6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7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video" Target="../media/media1.mp4"  /><Relationship Id="rId3" Type="http://schemas.microsoft.com/office/2007/relationships/media" Target="../media/media1.mp4"  /><Relationship Id="rId4" Type="http://schemas.openxmlformats.org/officeDocument/2006/relationships/image" Target="../media/image8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9.png"  /><Relationship Id="rId3" Type="http://schemas.openxmlformats.org/officeDocument/2006/relationships/image" Target="../media/image9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0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8000"/>
              <a:t>Haar Cascade</a:t>
            </a:r>
            <a:endParaRPr lang="ko-KR" altLang="en-US" sz="800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>
                <a:solidFill>
                  <a:schemeClr val="tx1"/>
                </a:solidFill>
              </a:rPr>
              <a:t>by Viola and Jones</a:t>
            </a:r>
            <a:endParaRPr lang="en-US" altLang="ko-KR">
              <a:solidFill>
                <a:schemeClr val="tx1"/>
              </a:solidFill>
            </a:endParaRPr>
          </a:p>
          <a:p>
            <a:pPr lvl="0">
              <a:defRPr/>
            </a:pPr>
            <a:endParaRPr lang="en-US" altLang="ko-KR">
              <a:solidFill>
                <a:schemeClr val="tx1"/>
              </a:solidFill>
            </a:endParaRPr>
          </a:p>
          <a:p>
            <a:pPr lvl="0">
              <a:defRPr/>
            </a:pPr>
            <a:r>
              <a:rPr lang="en-US" altLang="ko-KR">
                <a:solidFill>
                  <a:schemeClr val="tx1"/>
                </a:solidFill>
              </a:rPr>
              <a:t>20227072_</a:t>
            </a:r>
            <a:r>
              <a:rPr lang="ko-KR" altLang="en-US">
                <a:solidFill>
                  <a:schemeClr val="tx1"/>
                </a:solidFill>
              </a:rPr>
              <a:t>고건웅</a:t>
            </a:r>
            <a:endParaRPr lang="ko-KR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 실습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160" t="55170" r="1440" b="5750"/>
          <a:stretch>
            <a:fillRect/>
          </a:stretch>
        </p:blipFill>
        <p:spPr>
          <a:xfrm>
            <a:off x="487470" y="2430303"/>
            <a:ext cx="11217059" cy="29890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2857500"/>
            <a:ext cx="10972798" cy="1143000"/>
          </a:xfrm>
        </p:spPr>
        <p:txBody>
          <a:bodyPr/>
          <a:lstStyle/>
          <a:p>
            <a:pPr lvl="0">
              <a:defRPr/>
            </a:pPr>
            <a:r>
              <a:rPr lang="ko-KR" altLang="en-US" sz="6600"/>
              <a:t>감사합니다</a:t>
            </a:r>
            <a:endParaRPr lang="ko-KR" altLang="en-US" sz="66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457200"/>
            <a:ext cx="10972798" cy="1143000"/>
          </a:xfrm>
        </p:spPr>
        <p:txBody>
          <a:bodyPr/>
          <a:lstStyle/>
          <a:p>
            <a:pPr lvl="0">
              <a:defRPr/>
            </a:pPr>
            <a:r>
              <a:rPr lang="ko-KR" altLang="en-US" sz="6000"/>
              <a:t>목차</a:t>
            </a:r>
            <a:endParaRPr lang="ko-KR" altLang="en-US" sz="600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endParaRPr lang="en-US" altLang="ko-KR" sz="4800"/>
          </a:p>
          <a:p>
            <a:pPr lvl="0">
              <a:defRPr/>
            </a:pPr>
            <a:r>
              <a:rPr lang="en-US" altLang="ko-KR" sz="4800"/>
              <a:t>1.</a:t>
            </a:r>
            <a:r>
              <a:rPr lang="ko-KR" altLang="en-US" sz="4800"/>
              <a:t> </a:t>
            </a:r>
            <a:r>
              <a:rPr lang="en-US" altLang="ko-KR" sz="4800"/>
              <a:t>Haar Cascade</a:t>
            </a:r>
            <a:r>
              <a:rPr lang="ko-KR" altLang="en-US" sz="4800"/>
              <a:t>란</a:t>
            </a:r>
            <a:r>
              <a:rPr lang="en-US" altLang="ko-KR" sz="4800"/>
              <a:t>?</a:t>
            </a:r>
            <a:endParaRPr lang="en-US" altLang="ko-KR" sz="4800"/>
          </a:p>
          <a:p>
            <a:pPr lvl="0">
              <a:defRPr/>
            </a:pPr>
            <a:r>
              <a:rPr lang="en-US" altLang="ko-KR" sz="4800"/>
              <a:t>2.</a:t>
            </a:r>
            <a:r>
              <a:rPr lang="ko-KR" altLang="en-US" sz="4800"/>
              <a:t> </a:t>
            </a:r>
            <a:r>
              <a:rPr lang="en-US" altLang="ko-KR" sz="4800"/>
              <a:t>Haar Cascade</a:t>
            </a:r>
            <a:r>
              <a:rPr lang="ko-KR" altLang="en-US" sz="4800"/>
              <a:t>의 실행모습</a:t>
            </a:r>
            <a:endParaRPr lang="ko-KR" altLang="en-US" sz="4800"/>
          </a:p>
          <a:p>
            <a:pPr lvl="0">
              <a:defRPr/>
            </a:pPr>
            <a:r>
              <a:rPr lang="en-US" altLang="ko-KR" sz="4800"/>
              <a:t>3.</a:t>
            </a:r>
            <a:r>
              <a:rPr lang="ko-KR" altLang="en-US" sz="4800"/>
              <a:t> </a:t>
            </a:r>
            <a:r>
              <a:rPr lang="en-US" altLang="ko-KR" sz="4800"/>
              <a:t>Haar Cascade</a:t>
            </a:r>
            <a:r>
              <a:rPr lang="ko-KR" altLang="en-US" sz="4800"/>
              <a:t> 실습</a:t>
            </a:r>
            <a:endParaRPr lang="ko-KR" altLang="en-US" sz="4800"/>
          </a:p>
          <a:p>
            <a:pPr lvl="0">
              <a:defRPr/>
            </a:pP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/>
              <a:t>Haar Cascade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적분 영상</a:t>
            </a:r>
            <a:endParaRPr lang="ko-KR" altLang="en-US" sz="4000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1331092" y="1417638"/>
            <a:ext cx="9529815" cy="506086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7443787" y="2514600"/>
            <a:ext cx="631828" cy="638175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lvl="0" algn="ctr">
              <a:defRPr/>
            </a:pP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1331092" y="1417638"/>
            <a:ext cx="1670054" cy="1735137"/>
          </a:xfrm>
          <a:prstGeom prst="rect">
            <a:avLst/>
          </a:prstGeom>
          <a:noFill/>
          <a:ln w="76200" cap="flat" cmpd="sng" algn="ctr">
            <a:solidFill>
              <a:srgbClr val="ff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338887" y="1417638"/>
            <a:ext cx="3375028" cy="3438525"/>
          </a:xfrm>
          <a:prstGeom prst="rect">
            <a:avLst/>
          </a:prstGeom>
          <a:noFill/>
          <a:ln w="76200" cap="flat" cmpd="sng" algn="ctr">
            <a:solidFill>
              <a:srgbClr val="ff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419850" y="1482854"/>
            <a:ext cx="1606551" cy="3302139"/>
          </a:xfrm>
          <a:prstGeom prst="rect">
            <a:avLst/>
          </a:prstGeom>
          <a:noFill/>
          <a:ln w="76200" cap="flat" cmpd="sng" algn="ctr">
            <a:solidFill>
              <a:srgbClr val="ffff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0" name="직사각형 9"/>
          <p:cNvSpPr/>
          <p:nvPr/>
        </p:nvSpPr>
        <p:spPr>
          <a:xfrm rot="16193414">
            <a:off x="7223125" y="634135"/>
            <a:ext cx="1606551" cy="3302139"/>
          </a:xfrm>
          <a:prstGeom prst="rect">
            <a:avLst/>
          </a:prstGeom>
          <a:noFill/>
          <a:ln w="76200" cap="flat" cmpd="sng" algn="ctr">
            <a:solidFill>
              <a:srgbClr val="0000ff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373796" y="1459670"/>
            <a:ext cx="1606551" cy="1651069"/>
          </a:xfrm>
          <a:prstGeom prst="rect">
            <a:avLst/>
          </a:prstGeom>
          <a:noFill/>
          <a:ln w="76200" cap="flat" cmpd="sng" algn="ctr">
            <a:solidFill>
              <a:srgbClr val="ff0000">
                <a:alpha val="100000"/>
              </a:srgbClr>
            </a:solidFill>
            <a:prstDash val="solid"/>
          </a:ln>
        </p:spPr>
        <p:txBody>
          <a:bodyPr anchor="ctr"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1800" b="0" i="0" u="none" strike="noStrike" kern="1200" cap="none" spc="0" normalizeH="0" baseline="0" mc:Ignorable="hp" hp:hslEmbossed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1" animBg="1"/>
      <p:bldP spid="5" grpId="2" animBg="1"/>
      <p:bldP spid="6" grpId="3" animBg="1"/>
      <p:bldP spid="8" grpId="4" animBg="1"/>
      <p:bldP spid="9" grpId="5" animBg="1"/>
      <p:bldP spid="10" grpId="6" animBg="1"/>
      <p:bldP spid="11" grpId="7" animBg="1"/>
    </p:bld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/>
              <a:t>Haar Cascade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Harr Feature</a:t>
            </a:r>
            <a:endParaRPr lang="ko-KR" altLang="en-US" sz="4000"/>
          </a:p>
        </p:txBody>
      </p:sp>
      <p:sp>
        <p:nvSpPr>
          <p:cNvPr id="5" name="직사각형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얼굴을 잡아내는 특징 </a:t>
            </a:r>
            <a:r>
              <a:rPr lang="en-US" altLang="ko-KR"/>
              <a:t>3</a:t>
            </a:r>
            <a:r>
              <a:rPr lang="ko-KR" altLang="en-US"/>
              <a:t>가지</a:t>
            </a:r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09599" y="2791471"/>
            <a:ext cx="5945996" cy="295304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371602" y="3009896"/>
            <a:ext cx="5210795" cy="296322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101515" y="2746332"/>
            <a:ext cx="3988969" cy="3490347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5"/>
          <a:srcRect l="7580" t="15560" r="67420" b="24720"/>
          <a:stretch>
            <a:fillRect/>
          </a:stretch>
        </p:blipFill>
        <p:spPr>
          <a:xfrm>
            <a:off x="1574508" y="390941"/>
            <a:ext cx="9042984" cy="60761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/>
              <a:t>Haar Cascade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AdaBoost Training</a:t>
            </a:r>
            <a:endParaRPr lang="ko-KR" altLang="en-US" sz="4000"/>
          </a:p>
        </p:txBody>
      </p:sp>
      <p:sp>
        <p:nvSpPr>
          <p:cNvPr id="8" name="직사각형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AdaBoost는 중요한 포인트에 가중치를 더하여 이후 학습에서 더 중요하게 다루도록하는 것이다</a:t>
            </a:r>
            <a:r>
              <a:rPr lang="en-US" altLang="ko-KR"/>
              <a:t>.</a:t>
            </a:r>
            <a:endParaRPr lang="en-US" altLang="ko-KR"/>
          </a:p>
          <a:p>
            <a:pPr lvl="0">
              <a:defRPr/>
            </a:pPr>
            <a:endParaRPr lang="en-US" altLang="ko-KR"/>
          </a:p>
          <a:p>
            <a:pPr lvl="0">
              <a:defRPr/>
            </a:pPr>
            <a:r>
              <a:rPr lang="en-US" altLang="ko-KR"/>
              <a:t>AdaBoost는 오류가 낮은 약한 분류기에 더 높은 가중치를 주고, 성능이 낮은 약한 분류기는 가중치를 낮춥니다.</a:t>
            </a:r>
            <a:endParaRPr lang="en-US" altLang="ko-KR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40333" y="213782"/>
            <a:ext cx="8511332" cy="64304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 sz="4000"/>
              <a:t>Haar Cascade</a:t>
            </a:r>
            <a:r>
              <a:rPr lang="ko-KR" altLang="en-US" sz="4000"/>
              <a:t>란</a:t>
            </a:r>
            <a:r>
              <a:rPr lang="en-US" altLang="ko-KR" sz="4000"/>
              <a:t>?</a:t>
            </a:r>
            <a:r>
              <a:rPr lang="ko-KR" altLang="en-US" sz="4000"/>
              <a:t> </a:t>
            </a:r>
            <a:r>
              <a:rPr lang="en-US" altLang="ko-KR" sz="4000"/>
              <a:t>-</a:t>
            </a:r>
            <a:r>
              <a:rPr lang="ko-KR" altLang="en-US" sz="4000"/>
              <a:t> Cascading Classifier</a:t>
            </a:r>
            <a:endParaRPr lang="ko-KR" altLang="en-US" sz="4000"/>
          </a:p>
        </p:txBody>
      </p:sp>
      <p:pic>
        <p:nvPicPr>
          <p:cNvPr id="4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>
            <a:fillRect/>
          </a:stretch>
        </p:blipFill>
        <p:spPr>
          <a:xfrm>
            <a:off x="436387" y="2102528"/>
            <a:ext cx="11319226" cy="26529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의 실행모습</a:t>
            </a:r>
            <a:endParaRPr lang="ko-KR" altLang="en-US"/>
          </a:p>
        </p:txBody>
      </p:sp>
      <p:pic>
        <p:nvPicPr>
          <p:cNvPr id="3" name="Haar Cascade Visualization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2709990" y="204228"/>
            <a:ext cx="6772020" cy="64495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 실습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0000" b="64290"/>
          <a:stretch>
            <a:fillRect/>
          </a:stretch>
        </p:blipFill>
        <p:spPr>
          <a:xfrm>
            <a:off x="1923418" y="1846034"/>
            <a:ext cx="8345162" cy="316593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t="47200" r="1480" b="4540"/>
          <a:stretch>
            <a:fillRect/>
          </a:stretch>
        </p:blipFill>
        <p:spPr>
          <a:xfrm>
            <a:off x="128600" y="1876301"/>
            <a:ext cx="11934799" cy="31053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en-US" altLang="ko-KR"/>
              <a:t>Haar Cascade</a:t>
            </a:r>
            <a:r>
              <a:rPr lang="ko-KR" altLang="en-US"/>
              <a:t> 실습</a:t>
            </a:r>
            <a:endParaRPr lang="ko-KR" altLang="en-US"/>
          </a:p>
        </p:txBody>
      </p:sp>
      <p:pic>
        <p:nvPicPr>
          <p:cNvPr id="3" name="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8280" b="52720"/>
          <a:stretch>
            <a:fillRect/>
          </a:stretch>
        </p:blipFill>
        <p:spPr>
          <a:xfrm>
            <a:off x="1098593" y="1819048"/>
            <a:ext cx="10483804" cy="41241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78</ep:Words>
  <ep:PresentationFormat>화면 슬라이드 쇼(4:3)</ep:PresentationFormat>
  <ep:Paragraphs>19</ep:Paragraphs>
  <ep:Slides>11</ep:Slides>
  <ep:Notes>0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한컴오피스</vt:lpstr>
      <vt:lpstr>Haar Cascade</vt:lpstr>
      <vt:lpstr>목차</vt:lpstr>
      <vt:lpstr>Haar Cascade란? - 적분 영상</vt:lpstr>
      <vt:lpstr>Haar Cascade란? - Harr Feature</vt:lpstr>
      <vt:lpstr>Haar Cascade란? - AdaBoost Training</vt:lpstr>
      <vt:lpstr>Haar Cascade란? - Cascading Classifier</vt:lpstr>
      <vt:lpstr>Haar Cascade의 실행모습</vt:lpstr>
      <vt:lpstr>Haar Cascade 실습</vt:lpstr>
      <vt:lpstr>Haar Cascade 실습</vt:lpstr>
      <vt:lpstr>Haar Cascade 실습</vt:lpstr>
      <vt:lpstr>감사합니다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2024-11-27T03:53:11.819</dcterms:created>
  <dc:creator>gwgo1</dc:creator>
  <cp:lastModifiedBy>gwgo1</cp:lastModifiedBy>
  <dcterms:modified xsi:type="dcterms:W3CDTF">2024-12-03T09:14:40.320</dcterms:modified>
  <cp:revision>40</cp:revision>
  <dc:title>Haar Cascade</dc:title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